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317" r:id="rId3"/>
    <p:sldId id="319" r:id="rId4"/>
    <p:sldId id="324" r:id="rId5"/>
    <p:sldId id="326" r:id="rId6"/>
    <p:sldId id="325" r:id="rId7"/>
    <p:sldId id="307" r:id="rId8"/>
    <p:sldId id="327" r:id="rId9"/>
    <p:sldId id="328" r:id="rId10"/>
    <p:sldId id="311" r:id="rId11"/>
    <p:sldId id="32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4472C4"/>
    <a:srgbClr val="77773A"/>
    <a:srgbClr val="00000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43" autoAdjust="0"/>
    <p:restoredTop sz="98827" autoAdjust="0"/>
  </p:normalViewPr>
  <p:slideViewPr>
    <p:cSldViewPr snapToGrid="0">
      <p:cViewPr>
        <p:scale>
          <a:sx n="80" d="100"/>
          <a:sy n="80" d="100"/>
        </p:scale>
        <p:origin x="174" y="-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-2616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A0514D-38CC-49F5-A912-2794DAAF3AC3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B116A-7CF9-49FA-B73A-46949A776E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376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01</a:t>
            </a:r>
            <a:endParaRPr lang="en-GB" dirty="0"/>
          </a:p>
          <a:p>
            <a:r>
              <a:rPr lang="en-GB" dirty="0"/>
              <a:t>Here we will consider, in overview, two types of </a:t>
            </a:r>
            <a:r>
              <a:rPr lang="en-GB" b="1" dirty="0"/>
              <a:t>Paired Sequencing Reads</a:t>
            </a:r>
            <a:r>
              <a:rPr lang="en-GB" dirty="0"/>
              <a:t> and how they are used to assist </a:t>
            </a:r>
            <a:r>
              <a:rPr lang="en-GB" b="1" dirty="0"/>
              <a:t>Sequence Assembly</a:t>
            </a:r>
            <a:r>
              <a:rPr lang="en-GB" dirty="0"/>
              <a:t>.</a:t>
            </a:r>
          </a:p>
          <a:p>
            <a:r>
              <a:rPr lang="en-GB" dirty="0"/>
              <a:t>A </a:t>
            </a:r>
            <a:r>
              <a:rPr lang="en-GB" b="1" dirty="0"/>
              <a:t>URL</a:t>
            </a:r>
            <a:r>
              <a:rPr lang="en-GB" dirty="0"/>
              <a:t> is suggested at the end of this video for those who would like to know more about the way </a:t>
            </a:r>
            <a:r>
              <a:rPr lang="en-GB" b="1" dirty="0"/>
              <a:t>Paired Sequencing Reads</a:t>
            </a:r>
            <a:r>
              <a:rPr lang="en-GB" dirty="0"/>
              <a:t> are generated.</a:t>
            </a:r>
          </a:p>
          <a:p>
            <a:r>
              <a:rPr lang="en-GB" dirty="0"/>
              <a:t>&lt;&gt;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20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02</a:t>
            </a:r>
            <a:endParaRPr lang="en-GB" dirty="0"/>
          </a:p>
          <a:p>
            <a:r>
              <a:rPr lang="en-GB" b="1" dirty="0"/>
              <a:t>Sequencing Reads</a:t>
            </a:r>
            <a:r>
              <a:rPr lang="en-GB" dirty="0"/>
              <a:t> are said to be </a:t>
            </a:r>
            <a:r>
              <a:rPr lang="en-GB" b="1" dirty="0"/>
              <a:t>Paired</a:t>
            </a:r>
            <a:r>
              <a:rPr lang="en-GB" dirty="0"/>
              <a:t> if they represent the sequence at either end of the same </a:t>
            </a:r>
            <a:r>
              <a:rPr lang="en-GB" b="1" dirty="0"/>
              <a:t>Template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  <a:p>
            <a:r>
              <a:rPr lang="en-GB" dirty="0"/>
              <a:t>The use of </a:t>
            </a:r>
            <a:r>
              <a:rPr lang="en-GB" b="1" dirty="0"/>
              <a:t>Paired Sequencing Reads</a:t>
            </a:r>
            <a:r>
              <a:rPr lang="en-GB" dirty="0"/>
              <a:t> has been common since the early days of </a:t>
            </a:r>
            <a:r>
              <a:rPr lang="en-GB" b="1" dirty="0"/>
              <a:t>Sanger Sequencing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789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03</a:t>
            </a:r>
            <a:endParaRPr lang="en-GB" dirty="0"/>
          </a:p>
          <a:p>
            <a:r>
              <a:rPr lang="en-GB" dirty="0"/>
              <a:t>The size of the </a:t>
            </a:r>
            <a:r>
              <a:rPr lang="en-GB" b="1" dirty="0"/>
              <a:t>Template</a:t>
            </a:r>
            <a:r>
              <a:rPr lang="en-GB" dirty="0"/>
              <a:t> from which </a:t>
            </a:r>
            <a:r>
              <a:rPr lang="en-GB" b="1" dirty="0"/>
              <a:t>Paired Reads</a:t>
            </a:r>
            <a:r>
              <a:rPr lang="en-GB" dirty="0"/>
              <a:t> originate is generally known, at least approximately.</a:t>
            </a:r>
          </a:p>
          <a:p>
            <a:r>
              <a:rPr lang="en-GB" dirty="0"/>
              <a:t>The </a:t>
            </a:r>
            <a:r>
              <a:rPr lang="en-GB" b="1" dirty="0"/>
              <a:t>Strand</a:t>
            </a:r>
            <a:r>
              <a:rPr lang="en-GB" dirty="0"/>
              <a:t> of each </a:t>
            </a:r>
            <a:r>
              <a:rPr lang="en-GB" b="1" dirty="0"/>
              <a:t>Paired Read</a:t>
            </a:r>
            <a:r>
              <a:rPr lang="en-GB" dirty="0"/>
              <a:t> will also be known.</a:t>
            </a:r>
          </a:p>
          <a:p>
            <a:r>
              <a:rPr lang="en-GB" dirty="0"/>
              <a:t>Therefore, </a:t>
            </a:r>
            <a:r>
              <a:rPr lang="en-GB" b="1" dirty="0"/>
              <a:t>Paired Reads</a:t>
            </a:r>
            <a:r>
              <a:rPr lang="en-GB" dirty="0"/>
              <a:t> must assemble, relative to each other, in an entirely predictable fashion.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140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04</a:t>
            </a:r>
            <a:endParaRPr lang="en-GB" dirty="0"/>
          </a:p>
          <a:p>
            <a:r>
              <a:rPr lang="en-GB" b="1" dirty="0"/>
              <a:t>Paired Reads</a:t>
            </a:r>
            <a:r>
              <a:rPr lang="en-GB" dirty="0"/>
              <a:t> assembling in different </a:t>
            </a:r>
            <a:r>
              <a:rPr lang="en-GB" b="1" dirty="0" err="1"/>
              <a:t>Contigs</a:t>
            </a:r>
            <a:r>
              <a:rPr lang="en-GB" dirty="0"/>
              <a:t> of a </a:t>
            </a:r>
            <a:r>
              <a:rPr lang="en-GB" b="1" dirty="0"/>
              <a:t>De Novo Assembly</a:t>
            </a:r>
            <a:r>
              <a:rPr lang="en-GB" dirty="0"/>
              <a:t>, can be used to determine the </a:t>
            </a:r>
            <a:r>
              <a:rPr lang="en-GB" b="1" dirty="0"/>
              <a:t>Order</a:t>
            </a:r>
            <a:r>
              <a:rPr lang="en-GB" dirty="0"/>
              <a:t> and </a:t>
            </a:r>
            <a:r>
              <a:rPr lang="en-GB" b="1" dirty="0"/>
              <a:t>Orientation</a:t>
            </a:r>
            <a:r>
              <a:rPr lang="en-GB" dirty="0"/>
              <a:t> of those </a:t>
            </a:r>
            <a:r>
              <a:rPr lang="en-GB" b="1" dirty="0" err="1"/>
              <a:t>Contigs</a:t>
            </a:r>
            <a:r>
              <a:rPr lang="en-GB" dirty="0"/>
              <a:t>.</a:t>
            </a:r>
          </a:p>
          <a:p>
            <a:r>
              <a:rPr lang="en-GB" dirty="0"/>
              <a:t>Essentially, whole </a:t>
            </a:r>
            <a:r>
              <a:rPr lang="en-GB" b="1" dirty="0" err="1"/>
              <a:t>Contigs</a:t>
            </a:r>
            <a:r>
              <a:rPr lang="en-GB" dirty="0"/>
              <a:t> can be assembled to form </a:t>
            </a:r>
            <a:r>
              <a:rPr lang="en-GB" b="1" dirty="0"/>
              <a:t>Scaffolds</a:t>
            </a:r>
            <a:r>
              <a:rPr lang="en-GB" dirty="0"/>
              <a:t> onto which further </a:t>
            </a:r>
            <a:r>
              <a:rPr lang="en-GB" b="1" dirty="0"/>
              <a:t>Reads</a:t>
            </a:r>
            <a:r>
              <a:rPr lang="en-GB" dirty="0"/>
              <a:t> can be mapped.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1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</a:t>
            </a:r>
            <a:r>
              <a:rPr lang="en-GB" b="1" i="1" u="sng" dirty="0"/>
              <a:t>Slide 05</a:t>
            </a:r>
            <a:endParaRPr lang="en-GB" dirty="0"/>
          </a:p>
          <a:p>
            <a:r>
              <a:rPr lang="en-GB" dirty="0"/>
              <a:t>The predictability of the assembly of </a:t>
            </a:r>
            <a:r>
              <a:rPr lang="en-GB" b="1" dirty="0"/>
              <a:t>Paired Reads</a:t>
            </a:r>
            <a:r>
              <a:rPr lang="en-GB" dirty="0"/>
              <a:t> can be used to assess the accuracy of their placement in a </a:t>
            </a:r>
            <a:r>
              <a:rPr lang="en-GB" b="1" dirty="0"/>
              <a:t>Mapping</a:t>
            </a:r>
            <a:r>
              <a:rPr lang="en-GB" dirty="0"/>
              <a:t> or </a:t>
            </a:r>
            <a:r>
              <a:rPr lang="en-GB" b="1" dirty="0"/>
              <a:t>Resequencing</a:t>
            </a:r>
            <a:r>
              <a:rPr lang="en-GB" dirty="0"/>
              <a:t> project.</a:t>
            </a:r>
          </a:p>
          <a:p>
            <a:r>
              <a:rPr lang="en-GB" dirty="0"/>
              <a:t>A good idea of the size of the </a:t>
            </a:r>
            <a:r>
              <a:rPr lang="en-GB" b="1" dirty="0"/>
              <a:t>Template</a:t>
            </a:r>
            <a:r>
              <a:rPr lang="en-GB" dirty="0"/>
              <a:t> from which the </a:t>
            </a:r>
            <a:r>
              <a:rPr lang="en-GB" b="1" dirty="0"/>
              <a:t>Reads</a:t>
            </a:r>
            <a:r>
              <a:rPr lang="en-GB" dirty="0"/>
              <a:t> were generated will be available.</a:t>
            </a:r>
          </a:p>
          <a:p>
            <a:r>
              <a:rPr lang="en-GB" dirty="0"/>
              <a:t>The </a:t>
            </a:r>
            <a:r>
              <a:rPr lang="en-GB" b="1" dirty="0"/>
              <a:t>Orientation</a:t>
            </a:r>
            <a:r>
              <a:rPr lang="en-GB" dirty="0"/>
              <a:t> of the </a:t>
            </a:r>
            <a:r>
              <a:rPr lang="en-GB" b="1" dirty="0"/>
              <a:t>Two Reads </a:t>
            </a:r>
            <a:r>
              <a:rPr lang="en-GB" dirty="0"/>
              <a:t>will be known.</a:t>
            </a:r>
          </a:p>
          <a:p>
            <a:r>
              <a:rPr lang="en-GB" dirty="0"/>
              <a:t>If the </a:t>
            </a:r>
            <a:r>
              <a:rPr lang="en-GB" b="1" dirty="0"/>
              <a:t>Reads</a:t>
            </a:r>
            <a:r>
              <a:rPr lang="en-GB" dirty="0"/>
              <a:t> are assembled unexpectedly </a:t>
            </a:r>
            <a:r>
              <a:rPr lang="en-GB" i="1" dirty="0"/>
              <a:t>too close together</a:t>
            </a:r>
            <a:r>
              <a:rPr lang="en-GB" dirty="0"/>
              <a:t> or </a:t>
            </a:r>
            <a:r>
              <a:rPr lang="en-GB" i="1" dirty="0"/>
              <a:t>too far apart</a:t>
            </a:r>
            <a:r>
              <a:rPr lang="en-GB" dirty="0"/>
              <a:t> or </a:t>
            </a:r>
            <a:r>
              <a:rPr lang="en-GB" i="1" dirty="0"/>
              <a:t>in unexpected orientation</a:t>
            </a:r>
            <a:r>
              <a:rPr lang="en-GB" dirty="0"/>
              <a:t>, then it will be immediately apparent that something odd is indicated.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5134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</a:t>
            </a:r>
            <a:r>
              <a:rPr lang="en-GB" b="1" i="1" u="sng" dirty="0"/>
              <a:t>Slide 06</a:t>
            </a:r>
            <a:endParaRPr lang="en-GB" dirty="0"/>
          </a:p>
          <a:p>
            <a:r>
              <a:rPr lang="en-GB" b="1" dirty="0"/>
              <a:t>Paired Reads</a:t>
            </a:r>
            <a:r>
              <a:rPr lang="en-GB" dirty="0"/>
              <a:t> that assemble unexpectedly </a:t>
            </a:r>
            <a:r>
              <a:rPr lang="en-GB" dirty="0" smtClean="0"/>
              <a:t>close together might </a:t>
            </a:r>
            <a:r>
              <a:rPr lang="en-GB" dirty="0"/>
              <a:t>signal an </a:t>
            </a:r>
            <a:r>
              <a:rPr lang="en-GB" b="1" dirty="0"/>
              <a:t>Insertion</a:t>
            </a:r>
            <a:r>
              <a:rPr lang="en-GB" dirty="0"/>
              <a:t>  in the </a:t>
            </a:r>
            <a:r>
              <a:rPr lang="en-GB" b="1" dirty="0"/>
              <a:t>Template</a:t>
            </a:r>
            <a:r>
              <a:rPr lang="en-GB" dirty="0"/>
              <a:t> relative to the </a:t>
            </a:r>
            <a:r>
              <a:rPr lang="en-GB" b="1" dirty="0"/>
              <a:t>Reference Sequence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559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07</a:t>
            </a:r>
            <a:endParaRPr lang="en-GB" dirty="0"/>
          </a:p>
          <a:p>
            <a:r>
              <a:rPr lang="en-GB" b="1" dirty="0"/>
              <a:t>Paired Reads</a:t>
            </a:r>
            <a:r>
              <a:rPr lang="en-GB" dirty="0"/>
              <a:t> that assemble unexpectedly </a:t>
            </a:r>
            <a:r>
              <a:rPr lang="en-GB" smtClean="0"/>
              <a:t>far apart might </a:t>
            </a:r>
            <a:r>
              <a:rPr lang="en-GB" dirty="0"/>
              <a:t>signal a </a:t>
            </a:r>
            <a:r>
              <a:rPr lang="en-GB" b="1" dirty="0"/>
              <a:t>Deletion </a:t>
            </a:r>
            <a:r>
              <a:rPr lang="en-GB" dirty="0"/>
              <a:t>in the </a:t>
            </a:r>
            <a:r>
              <a:rPr lang="en-GB" b="1" dirty="0"/>
              <a:t>Template</a:t>
            </a:r>
            <a:r>
              <a:rPr lang="en-GB" dirty="0"/>
              <a:t> relative to the </a:t>
            </a:r>
            <a:r>
              <a:rPr lang="en-GB" b="1" dirty="0"/>
              <a:t>Reference Sequence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041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08</a:t>
            </a:r>
            <a:endParaRPr lang="en-GB" dirty="0"/>
          </a:p>
          <a:p>
            <a:r>
              <a:rPr lang="en-GB" b="1" dirty="0"/>
              <a:t>Repeat Regions</a:t>
            </a:r>
            <a:r>
              <a:rPr lang="en-GB" dirty="0"/>
              <a:t> represent a big problem in any sort of assembly.</a:t>
            </a:r>
          </a:p>
          <a:p>
            <a:r>
              <a:rPr lang="en-GB" dirty="0"/>
              <a:t>&lt;&gt; </a:t>
            </a:r>
          </a:p>
          <a:p>
            <a:r>
              <a:rPr lang="en-GB" b="1" dirty="0"/>
              <a:t>Single Reads</a:t>
            </a:r>
            <a:r>
              <a:rPr lang="en-GB" dirty="0"/>
              <a:t>, from a </a:t>
            </a:r>
            <a:r>
              <a:rPr lang="en-GB" b="1" dirty="0"/>
              <a:t>Repeat Region</a:t>
            </a:r>
            <a:r>
              <a:rPr lang="en-GB" dirty="0"/>
              <a:t>, might match convincingly in many instances of a </a:t>
            </a:r>
            <a:r>
              <a:rPr lang="en-GB" b="1" dirty="0"/>
              <a:t>Repeat Family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  <a:p>
            <a:r>
              <a:rPr lang="en-GB" dirty="0"/>
              <a:t>If </a:t>
            </a:r>
            <a:r>
              <a:rPr lang="en-GB" b="1" dirty="0"/>
              <a:t>Reads</a:t>
            </a:r>
            <a:r>
              <a:rPr lang="en-GB" dirty="0"/>
              <a:t> from within a </a:t>
            </a:r>
            <a:r>
              <a:rPr lang="en-GB" b="1" dirty="0"/>
              <a:t>Repeat Region</a:t>
            </a:r>
            <a:r>
              <a:rPr lang="en-GB" dirty="0"/>
              <a:t> could be </a:t>
            </a:r>
            <a:r>
              <a:rPr lang="en-GB" b="1" dirty="0"/>
              <a:t>Paired</a:t>
            </a:r>
            <a:r>
              <a:rPr lang="en-GB" dirty="0"/>
              <a:t> with </a:t>
            </a:r>
            <a:r>
              <a:rPr lang="en-GB" b="1" dirty="0"/>
              <a:t>Reads</a:t>
            </a:r>
            <a:r>
              <a:rPr lang="en-GB" dirty="0"/>
              <a:t> from outside that </a:t>
            </a:r>
            <a:r>
              <a:rPr lang="en-GB" b="1" dirty="0"/>
              <a:t>Repeat Region</a:t>
            </a:r>
            <a:r>
              <a:rPr lang="en-GB" dirty="0"/>
              <a:t>, the true match might be ascertained.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330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09</a:t>
            </a:r>
            <a:endParaRPr lang="en-GB" dirty="0"/>
          </a:p>
          <a:p>
            <a:r>
              <a:rPr lang="en-GB" dirty="0"/>
              <a:t>There are two major categories of </a:t>
            </a:r>
            <a:r>
              <a:rPr lang="en-GB" b="1" dirty="0"/>
              <a:t>Read Pair</a:t>
            </a:r>
            <a:r>
              <a:rPr lang="en-GB" dirty="0"/>
              <a:t>.</a:t>
            </a:r>
          </a:p>
          <a:p>
            <a:r>
              <a:rPr lang="en-GB" b="1" dirty="0"/>
              <a:t>Paired Reads</a:t>
            </a:r>
            <a:r>
              <a:rPr lang="en-GB" dirty="0"/>
              <a:t> generated by the process called </a:t>
            </a:r>
            <a:r>
              <a:rPr lang="en-GB" b="1" dirty="0"/>
              <a:t>Paired End Sequencing</a:t>
            </a:r>
            <a:r>
              <a:rPr lang="en-GB" dirty="0"/>
              <a:t> come from a relatively short </a:t>
            </a:r>
            <a:r>
              <a:rPr lang="en-GB" b="1" dirty="0"/>
              <a:t>Template</a:t>
            </a:r>
            <a:r>
              <a:rPr lang="en-GB" dirty="0"/>
              <a:t> of around </a:t>
            </a:r>
            <a:r>
              <a:rPr lang="en-GB" b="1" dirty="0"/>
              <a:t>800 Base Pairs</a:t>
            </a:r>
            <a:r>
              <a:rPr lang="en-GB" dirty="0"/>
              <a:t>.</a:t>
            </a:r>
          </a:p>
          <a:p>
            <a:r>
              <a:rPr lang="en-GB" b="1" dirty="0"/>
              <a:t>Paired End Sequencing Reads</a:t>
            </a:r>
            <a:r>
              <a:rPr lang="en-GB" dirty="0"/>
              <a:t> are generated from the extreme ends of the </a:t>
            </a:r>
            <a:r>
              <a:rPr lang="en-GB" b="1" dirty="0"/>
              <a:t>Template</a:t>
            </a:r>
            <a:r>
              <a:rPr lang="en-GB" dirty="0"/>
              <a:t> and both face into the centre of the </a:t>
            </a:r>
            <a:r>
              <a:rPr lang="en-GB" b="1" dirty="0"/>
              <a:t>Template</a:t>
            </a:r>
            <a:r>
              <a:rPr lang="en-GB" dirty="0"/>
              <a:t>.</a:t>
            </a:r>
          </a:p>
          <a:p>
            <a:r>
              <a:rPr lang="en-GB" dirty="0"/>
              <a:t>The main alternative strategy is called </a:t>
            </a:r>
            <a:r>
              <a:rPr lang="en-GB" b="1" dirty="0"/>
              <a:t>Mate Pair Sequencing</a:t>
            </a:r>
            <a:r>
              <a:rPr lang="en-GB" dirty="0"/>
              <a:t>.</a:t>
            </a:r>
          </a:p>
          <a:p>
            <a:r>
              <a:rPr lang="en-GB" b="1" dirty="0"/>
              <a:t>Mate Pair Sequencing</a:t>
            </a:r>
            <a:r>
              <a:rPr lang="en-GB" dirty="0"/>
              <a:t> involves much longer </a:t>
            </a:r>
            <a:r>
              <a:rPr lang="en-GB" b="1" dirty="0"/>
              <a:t>Templates</a:t>
            </a:r>
            <a:r>
              <a:rPr lang="en-GB" dirty="0"/>
              <a:t> (</a:t>
            </a:r>
            <a:r>
              <a:rPr lang="en-GB" b="1" dirty="0"/>
              <a:t>2,000</a:t>
            </a:r>
            <a:r>
              <a:rPr lang="en-GB" dirty="0"/>
              <a:t> to </a:t>
            </a:r>
            <a:r>
              <a:rPr lang="en-GB" b="1" dirty="0"/>
              <a:t>2,500 Base Pairs</a:t>
            </a:r>
            <a:r>
              <a:rPr lang="en-GB" dirty="0"/>
              <a:t>).</a:t>
            </a:r>
          </a:p>
          <a:p>
            <a:r>
              <a:rPr lang="en-GB" b="1" dirty="0"/>
              <a:t>Mate Pair Sequencing Reads</a:t>
            </a:r>
            <a:r>
              <a:rPr lang="en-GB" dirty="0"/>
              <a:t> represent regions </a:t>
            </a:r>
            <a:r>
              <a:rPr lang="en-GB" b="1" i="1" dirty="0"/>
              <a:t>NEAR</a:t>
            </a:r>
            <a:r>
              <a:rPr lang="en-GB" dirty="0"/>
              <a:t> the ends of the </a:t>
            </a:r>
            <a:r>
              <a:rPr lang="en-GB" b="1" dirty="0"/>
              <a:t>Template</a:t>
            </a:r>
            <a:r>
              <a:rPr lang="en-GB" dirty="0"/>
              <a:t> that face </a:t>
            </a:r>
            <a:r>
              <a:rPr lang="en-GB" b="1" i="1" dirty="0"/>
              <a:t>outwards</a:t>
            </a:r>
            <a:r>
              <a:rPr lang="en-GB" dirty="0"/>
              <a:t> from the </a:t>
            </a:r>
            <a:r>
              <a:rPr lang="en-GB" b="1" dirty="0"/>
              <a:t>Template</a:t>
            </a:r>
            <a:r>
              <a:rPr lang="en-GB" dirty="0"/>
              <a:t> centre.</a:t>
            </a:r>
          </a:p>
          <a:p>
            <a:r>
              <a:rPr lang="en-GB" dirty="0"/>
              <a:t>If you wish, quite reasonably, to know of the processes employed to generate both these species of </a:t>
            </a:r>
            <a:r>
              <a:rPr lang="en-GB" b="1" dirty="0"/>
              <a:t>Read Pair</a:t>
            </a:r>
            <a:r>
              <a:rPr lang="en-GB" dirty="0"/>
              <a:t>, I recommend following the </a:t>
            </a:r>
            <a:r>
              <a:rPr lang="en-GB" b="1" dirty="0"/>
              <a:t>URL</a:t>
            </a:r>
            <a:r>
              <a:rPr lang="en-GB" dirty="0"/>
              <a:t> provided here for a very clear description.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4365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32A3615-1B4F-418D-B0BB-CBD54E1C8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178CFA0-D280-4CD5-A213-7111D5B1C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437010A-E880-4C2E-8F4F-2C9DE9753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F643F16-915B-4F04-8319-7D1C8C69C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5A1F72C-9F07-4EFA-8E45-090190D5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21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F0ADA25-4CDF-4246-9CC9-8AE33806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73B0C6F-4850-4D10-91DC-61668DE50E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8816B05-7093-4142-B374-DFA2171DF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8D052D6-AC53-4967-A0E2-E4E4AB61F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09C7226-9CDD-405A-B9DA-D5ED9561A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58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AC8F15DC-2850-4805-BE66-C8A705279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357DFB2-B690-4D71-9FB8-516ED7597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CA1D11A-42DD-417D-AC4D-52096BB8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4E0F641-8F99-48B8-8C2B-0535E04FC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5D90570-5593-43EA-ADD8-E7B87D770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0999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8641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146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6808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0240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65247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01906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6581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0239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98979EE-87BC-427F-94CA-2C281566B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8E844DF-4E79-432A-89FF-B27AE73F8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B91852C-926C-48F7-8D30-64C8DA093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46A3794-73BB-4394-B312-0810CC8D2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7786F77-2E2A-4620-93A8-BA28C7D59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04736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3982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0168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4065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015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AAC300C-DDCD-4815-A851-D27410C00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1D70F57-38B3-443C-8310-1B6EF0186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EE46B92-1656-4AB0-B92C-41936E9B0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DC8305A-64D0-4AFB-8642-6845BCEBB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CD65ACC-878F-4FFE-8CA3-4D11A4DF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3025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22E1C61-B0A3-4D79-87F0-D3FE72B44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CF6C057-BBB5-4F28-A87E-105844231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C9AE18C-33A9-443E-928F-81EC04DF5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1107389-B4BB-487C-995E-6E58CFAF6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E9CD8BB-3986-4FA9-834F-317E88D99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D5B0155-25C5-4F31-B914-54F60CD5D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030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61A003-2765-44CA-9145-AB1528F4C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9329458-CFA5-4FC5-83BF-8DEED1663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0973E35-5790-4541-A9E9-6EAD87462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79D0B04-D124-4DE1-8DDA-4298E11D95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B6A6F19A-1257-47E9-B4A0-44A2F7E94F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72AE3A17-5374-467D-86C2-C645B787C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5283F0D5-8638-49FD-89DB-01F6EE922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C0267428-4293-4A71-9B75-D56594197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065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3526E88-76D3-4410-8E61-DDEF66B1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B4D1369-8B85-4E73-89D6-76C188B98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89D4C4A-EE05-4344-A36C-6C671EE5E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D1109B2-CB6D-4218-9B3E-14BAEEE90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196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2235B87-6899-48A6-999A-BC97C2BBB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8769E30-B6BB-4F0A-B22F-C95BF2194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C7650B4-2968-4449-A4B1-2C77F1000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31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E1ECCE6-D223-4A9C-AE1D-E9A2DFF0F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82EC1F7-6D9E-4A6E-83FA-3A28DA421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F898F10-245A-48D3-9CBC-6CC749D412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2036AB4-92DA-44C3-87E4-164931363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337DAE8-487C-4D6E-803D-F8F4FA67C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C449275-2FF4-4C64-ABAB-142D3BF60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224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71AB62-177C-4054-8052-BBE8490E7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0D50678-0335-4865-AE73-1BCBF41E61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3ED4DA1-0F6A-4A5D-B369-9469EF35B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92FC3AE-ADA3-4288-A99B-E5F02A2E4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893494B-FAB4-440E-AAEB-FFBDB092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73F7F22-A5C8-498A-800E-37E463DFA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43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0BB2809-085E-4223-9992-2BB5FBC08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EC23C1B-CC61-40EA-905D-95DABCC0D1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29CB7B1-CB51-4ACA-B179-C824284E83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6C0286E-4114-4920-A399-1E3F7F9133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96FAA64-61A7-4E2F-B9B4-DB069A617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805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39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era7bioinformatics.com/en/page.cfm?id=1626&amp;title=paired-end-and-mate-pair-sequencing:-what-is-it-and-how-is-it-done?" TargetMode="External"/><Relationship Id="rId3" Type="http://schemas.openxmlformats.org/officeDocument/2006/relationships/audio" Target="../media/media1.mp3"/><Relationship Id="rId7" Type="http://schemas.openxmlformats.org/officeDocument/2006/relationships/notesSlide" Target="../notesSlides/notesSlide1.xml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2.mp3"/><Relationship Id="rId4" Type="http://schemas.microsoft.com/office/2007/relationships/media" Target="../media/media2.mp3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ra7bioinformatics.com/en/page.cfm?id=1626&amp;title=paired-end-and-mate-pair-sequencing:-what-is-it-and-how-is-it-done?" TargetMode="External"/><Relationship Id="rId2" Type="http://schemas.openxmlformats.org/officeDocument/2006/relationships/hyperlink" Target="https://samtools.github.io/hts-specs/SAMv1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hyperlink" Target="https://en.wikipedia.org/wiki/DNA_sequencing_theory#Pairwise_end-sequencing" TargetMode="External"/><Relationship Id="rId4" Type="http://schemas.openxmlformats.org/officeDocument/2006/relationships/hyperlink" Target="https://samtools.github.io/hts-specs/SAMv1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Scaffolding_(bioinformatics)" TargetMode="External"/><Relationship Id="rId5" Type="http://schemas.openxmlformats.org/officeDocument/2006/relationships/hyperlink" Target="https://en.wikipedia.org/wiki/Contig" TargetMode="External"/><Relationship Id="rId4" Type="http://schemas.openxmlformats.org/officeDocument/2006/relationships/hyperlink" Target="https://hpc.uark.edu/_resources/documents/pdfs/Intro_to_deNovo_Assembly_2016.pdf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hyperlink" Target="https://samtools.github.io/hts-specs/SAMv1.pd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hyperlink" Target="https://era7bioinformatics.com/en/page.cfm?id=1626&amp;title=paired-end-and-mate-pair-sequencing:-what-is-it-and-how-is-it-done?" TargetMode="External"/><Relationship Id="rId4" Type="http://schemas.openxmlformats.org/officeDocument/2006/relationships/hyperlink" Target="https://samtools.github.io/hts-specs/SAMv1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8174" y="1084785"/>
            <a:ext cx="11595653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endParaRPr lang="en-GB" sz="5400" b="1" dirty="0" smtClean="0"/>
          </a:p>
          <a:p>
            <a:pPr algn="ctr"/>
            <a:r>
              <a:rPr lang="en-GB" sz="5400" b="1" dirty="0" smtClean="0"/>
              <a:t>Paired Sequencing Reads</a:t>
            </a:r>
          </a:p>
          <a:p>
            <a:pPr algn="ctr"/>
            <a:endParaRPr lang="en-GB" sz="5400" b="1" dirty="0" smtClean="0"/>
          </a:p>
          <a:p>
            <a:pPr algn="ctr"/>
            <a:r>
              <a:rPr lang="en-GB" sz="5400" b="1" dirty="0">
                <a:hlinkClick r:id="rId8"/>
              </a:rPr>
              <a:t>(Paired </a:t>
            </a:r>
            <a:r>
              <a:rPr lang="en-GB" sz="5400" b="1" dirty="0" smtClean="0">
                <a:hlinkClick r:id="rId8"/>
              </a:rPr>
              <a:t>End </a:t>
            </a:r>
            <a:r>
              <a:rPr lang="en-GB" sz="5400" b="1" dirty="0">
                <a:hlinkClick r:id="rId8"/>
              </a:rPr>
              <a:t>and Mate </a:t>
            </a:r>
            <a:r>
              <a:rPr lang="en-GB" sz="5400" b="1" dirty="0" smtClean="0">
                <a:hlinkClick r:id="rId8"/>
              </a:rPr>
              <a:t>Pair Sequencing)</a:t>
            </a:r>
            <a:endParaRPr lang="en-GB" sz="5400" b="1" dirty="0" smtClean="0"/>
          </a:p>
          <a:p>
            <a:pPr algn="ctr"/>
            <a:endParaRPr lang="en-GB" sz="5400" b="1" dirty="0" smtClean="0"/>
          </a:p>
          <a:p>
            <a:endParaRPr lang="en-GB" sz="5400" b="1" dirty="0"/>
          </a:p>
        </p:txBody>
      </p:sp>
      <p:pic>
        <p:nvPicPr>
          <p:cNvPr id="3" name="01_Read_Pairs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4" name="01_Read_Pairs.mp3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6200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17"/>
    </mc:Choice>
    <mc:Fallback xmlns="">
      <p:transition spd="slow" advTm="19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numSld="999" showWhenStopped="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2260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hlinkClick r:id="rId2"/>
            <a:extLst>
              <a:ext uri="{FF2B5EF4-FFF2-40B4-BE49-F238E27FC236}">
                <a16:creationId xmlns="" xmlns:a16="http://schemas.microsoft.com/office/drawing/2014/main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52728" y="844621"/>
            <a:ext cx="7486545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fall into two main categories.</a:t>
            </a: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4566000" y="1816906"/>
            <a:ext cx="3060000" cy="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4566000" y="1816905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6726000" y="1816910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596000" y="4011831"/>
            <a:ext cx="9000000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9072878" y="4009850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2086531" y="4007873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52728" y="2184521"/>
            <a:ext cx="7486545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Paired End Sequencing</a:t>
            </a:r>
            <a:r>
              <a:rPr lang="en-GB" sz="2400" dirty="0" smtClean="0"/>
              <a:t>:</a:t>
            </a:r>
          </a:p>
          <a:p>
            <a:r>
              <a:rPr lang="en-GB" sz="2400" dirty="0"/>
              <a:t>	</a:t>
            </a:r>
            <a:r>
              <a:rPr lang="en-GB" sz="2400" dirty="0" smtClean="0"/>
              <a:t>Short template (</a:t>
            </a:r>
            <a:r>
              <a:rPr lang="en-GB" sz="2400" b="1" dirty="0" smtClean="0"/>
              <a:t>~800 </a:t>
            </a:r>
            <a:r>
              <a:rPr lang="en-GB" sz="2400" b="1" dirty="0" err="1" smtClean="0"/>
              <a:t>bp</a:t>
            </a:r>
            <a:r>
              <a:rPr lang="en-GB" sz="2400" dirty="0" smtClean="0"/>
              <a:t>)</a:t>
            </a:r>
          </a:p>
          <a:p>
            <a:r>
              <a:rPr lang="en-GB" sz="2400" b="1" dirty="0"/>
              <a:t>	</a:t>
            </a:r>
            <a:r>
              <a:rPr lang="en-GB" sz="2400" dirty="0" smtClean="0"/>
              <a:t>Reads point inwards from the ends of the template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8364" y="4391296"/>
            <a:ext cx="8315272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Mate Pair Sequencing</a:t>
            </a:r>
            <a:r>
              <a:rPr lang="en-GB" sz="2400" dirty="0" smtClean="0"/>
              <a:t>:</a:t>
            </a:r>
          </a:p>
          <a:p>
            <a:r>
              <a:rPr lang="en-GB" sz="2400" dirty="0"/>
              <a:t>	</a:t>
            </a:r>
            <a:r>
              <a:rPr lang="en-GB" sz="2400" dirty="0" smtClean="0"/>
              <a:t>Longer template (</a:t>
            </a:r>
            <a:r>
              <a:rPr lang="en-GB" sz="2400" b="1" dirty="0" smtClean="0"/>
              <a:t>2,000 – 2,500 </a:t>
            </a:r>
            <a:r>
              <a:rPr lang="en-GB" sz="2400" b="1" dirty="0" err="1" smtClean="0"/>
              <a:t>bp</a:t>
            </a:r>
            <a:r>
              <a:rPr lang="en-GB" sz="2400" dirty="0" smtClean="0"/>
              <a:t>)</a:t>
            </a:r>
          </a:p>
          <a:p>
            <a:r>
              <a:rPr lang="en-GB" sz="2400" b="1" dirty="0"/>
              <a:t>	</a:t>
            </a:r>
            <a:r>
              <a:rPr lang="en-GB" sz="2400" dirty="0" smtClean="0"/>
              <a:t>Reads point outwards from near the ends of the template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55032" y="5945492"/>
            <a:ext cx="9081937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For further details, try this </a:t>
            </a:r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hlinkClick r:id="rId3"/>
              </a:rPr>
              <a:t>excellent video</a:t>
            </a:r>
            <a:endParaRPr lang="en-GB" sz="36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32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31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50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1" grpId="1" animBg="1"/>
      <p:bldP spid="12" grpId="0" animBg="1"/>
      <p:bldP spid="12" grpId="1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hlinkClick r:id="rId4"/>
            <a:extLst>
              <a:ext uri="{FF2B5EF4-FFF2-40B4-BE49-F238E27FC236}">
                <a16:creationId xmlns="" xmlns:a16="http://schemas.microsoft.com/office/drawing/2014/main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0022" y="1471376"/>
            <a:ext cx="10723417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are created by sequencing DNA fragments from both ends.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2355273" y="3348752"/>
            <a:ext cx="7481454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346000" y="3348756"/>
            <a:ext cx="18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998500" y="3348754"/>
            <a:ext cx="18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99754" y="4750390"/>
            <a:ext cx="11192493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have been </a:t>
            </a:r>
            <a:r>
              <a:rPr lang="en-GB" sz="2400" dirty="0" smtClean="0">
                <a:hlinkClick r:id="rId5"/>
              </a:rPr>
              <a:t>common from the early days </a:t>
            </a:r>
            <a:r>
              <a:rPr lang="en-GB" sz="2400" dirty="0" smtClean="0"/>
              <a:t>of </a:t>
            </a:r>
            <a:r>
              <a:rPr lang="en-GB" sz="2400" b="1" dirty="0" smtClean="0"/>
              <a:t>Sanger Sequencing</a:t>
            </a:r>
            <a:r>
              <a:rPr lang="en-GB" sz="2400" dirty="0" smtClean="0"/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623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75"/>
    </mc:Choice>
    <mc:Fallback xmlns="">
      <p:transition spd="slow" advTm="13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26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6302" y="5566352"/>
            <a:ext cx="9579396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must assemble predictable relative to each other.</a:t>
            </a:r>
          </a:p>
        </p:txBody>
      </p:sp>
      <p:sp>
        <p:nvSpPr>
          <p:cNvPr id="3" name="TextBox 2">
            <a:hlinkClick r:id="rId3"/>
            <a:extLst>
              <a:ext uri="{FF2B5EF4-FFF2-40B4-BE49-F238E27FC236}">
                <a16:creationId xmlns="" xmlns:a16="http://schemas.microsoft.com/office/drawing/2014/main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5117187" y="2867844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6647640" y="3704420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059730" y="3704420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715378" y="3704420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765687" y="2031268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8960629" y="3704420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325687" y="2440347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7691298" y="3230879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795941" y="3286132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484871" y="4122706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3669166" y="2031268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7790475" y="2440347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8481803" y="2831008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8241475" y="2031268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6564030" y="4122706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435378" y="3286132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4313812" y="2440347"/>
            <a:ext cx="144000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7786907" y="2440347"/>
            <a:ext cx="144000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702781" y="2437379"/>
            <a:ext cx="2087694" cy="5937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6759947" y="2437379"/>
            <a:ext cx="0" cy="2027746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H="1">
            <a:off x="5076716" y="1620618"/>
            <a:ext cx="1019284" cy="816761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7106390" y="1613118"/>
            <a:ext cx="1083145" cy="819606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5869091" y="1255661"/>
            <a:ext cx="141493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Paired Reads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297443" y="4459936"/>
            <a:ext cx="291054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err="1" smtClean="0">
                <a:solidFill>
                  <a:schemeClr val="accent2">
                    <a:lumMod val="75000"/>
                  </a:schemeClr>
                </a:solidFill>
              </a:rPr>
              <a:t>Unsequenced</a:t>
            </a:r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 Template DNA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05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71"/>
    </mc:Choice>
    <mc:Fallback xmlns="">
      <p:transition spd="slow" advTm="18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1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1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2" grpId="0" animBg="1"/>
      <p:bldP spid="8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/>
          <p:cNvSpPr/>
          <p:nvPr/>
        </p:nvSpPr>
        <p:spPr>
          <a:xfrm>
            <a:off x="376093" y="2410647"/>
            <a:ext cx="11370170" cy="2446331"/>
          </a:xfrm>
          <a:prstGeom prst="rect">
            <a:avLst/>
          </a:prstGeom>
          <a:solidFill>
            <a:schemeClr val="accent6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8401585" y="2810463"/>
            <a:ext cx="3293294" cy="1274612"/>
          </a:xfrm>
          <a:prstGeom prst="rect">
            <a:avLst/>
          </a:prstGeom>
          <a:solidFill>
            <a:schemeClr val="accent4">
              <a:lumMod val="40000"/>
              <a:lumOff val="6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/>
          <p:cNvSpPr/>
          <p:nvPr/>
        </p:nvSpPr>
        <p:spPr>
          <a:xfrm>
            <a:off x="4514400" y="2836188"/>
            <a:ext cx="3279574" cy="1248886"/>
          </a:xfrm>
          <a:prstGeom prst="rect">
            <a:avLst/>
          </a:prstGeom>
          <a:solidFill>
            <a:schemeClr val="accent4">
              <a:lumMod val="40000"/>
              <a:lumOff val="6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ctangle 57"/>
          <p:cNvSpPr/>
          <p:nvPr/>
        </p:nvSpPr>
        <p:spPr>
          <a:xfrm>
            <a:off x="423560" y="2838162"/>
            <a:ext cx="3279574" cy="1246913"/>
          </a:xfrm>
          <a:prstGeom prst="rect">
            <a:avLst/>
          </a:prstGeom>
          <a:solidFill>
            <a:schemeClr val="accent4">
              <a:lumMod val="40000"/>
              <a:lumOff val="6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hlinkClick r:id="rId3"/>
            <a:extLst>
              <a:ext uri="{FF2B5EF4-FFF2-40B4-BE49-F238E27FC236}">
                <a16:creationId xmlns="" xmlns:a16="http://schemas.microsoft.com/office/drawing/2014/main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96106" y="985018"/>
            <a:ext cx="9999789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For “</a:t>
            </a:r>
            <a:r>
              <a:rPr lang="en-GB" sz="2400" b="1" dirty="0" smtClean="0">
                <a:hlinkClick r:id="rId4"/>
              </a:rPr>
              <a:t>De Novo Assembly</a:t>
            </a:r>
            <a:r>
              <a:rPr lang="en-GB" sz="2400" dirty="0" smtClean="0"/>
              <a:t>”, this enables combining </a:t>
            </a:r>
            <a:r>
              <a:rPr lang="en-GB" sz="2400" b="1" dirty="0" err="1" smtClean="0">
                <a:hlinkClick r:id="rId5"/>
              </a:rPr>
              <a:t>Contigs</a:t>
            </a:r>
            <a:r>
              <a:rPr lang="en-GB" sz="2400" b="1" dirty="0" smtClean="0"/>
              <a:t> </a:t>
            </a:r>
            <a:r>
              <a:rPr lang="en-GB" sz="2400" dirty="0" smtClean="0"/>
              <a:t>to form </a:t>
            </a:r>
            <a:r>
              <a:rPr lang="en-GB" sz="2400" b="1" dirty="0" smtClean="0">
                <a:hlinkClick r:id="rId6"/>
              </a:rPr>
              <a:t>Scaffolds</a:t>
            </a:r>
            <a:r>
              <a:rPr lang="en-GB" sz="2400" dirty="0" smtClean="0"/>
              <a:t>.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207330" y="36251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326084" y="34584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637315" y="37917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848598" y="31251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016340" y="36251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671955" y="3958411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189025" y="34584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2228610" y="36251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464629" y="32918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23560" y="3958411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1603176" y="3958411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2844148" y="32918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327571" y="37917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671956" y="31251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29035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5409109" y="34564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4720340" y="37897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931623" y="31231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709936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6754980" y="3956436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6272050" y="34564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631163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547654" y="32898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506585" y="3956436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5141813" y="3127142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6927173" y="32898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410596" y="37897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6754981" y="31231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918535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9304109" y="34564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8616245" y="37897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9826623" y="31231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1099436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10649980" y="3956436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10167050" y="34564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1020663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9941404" y="32898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8401585" y="3956436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11057494" y="3458467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10822173" y="32898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10305596" y="37897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10649981" y="31231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7079573" y="34422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561505" y="37755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989450" y="32882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3014365" y="3623134"/>
            <a:ext cx="688769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6424466" y="3791759"/>
            <a:ext cx="688769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5282334" y="3635009"/>
            <a:ext cx="688769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8616245" y="3789784"/>
            <a:ext cx="688770" cy="197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76093" y="2757810"/>
            <a:ext cx="95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err="1" smtClean="0">
                <a:solidFill>
                  <a:schemeClr val="accent4">
                    <a:lumMod val="75000"/>
                  </a:schemeClr>
                </a:solidFill>
              </a:rPr>
              <a:t>Contig</a:t>
            </a:r>
            <a:r>
              <a:rPr lang="en-GB" b="1" dirty="0" smtClean="0">
                <a:solidFill>
                  <a:schemeClr val="accent4">
                    <a:lumMod val="75000"/>
                  </a:schemeClr>
                </a:solidFill>
              </a:rPr>
              <a:t> 1</a:t>
            </a:r>
            <a:endParaRPr lang="en-GB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470993" y="2755835"/>
            <a:ext cx="95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err="1" smtClean="0">
                <a:solidFill>
                  <a:schemeClr val="accent4">
                    <a:lumMod val="75000"/>
                  </a:schemeClr>
                </a:solidFill>
              </a:rPr>
              <a:t>Contig</a:t>
            </a:r>
            <a:r>
              <a:rPr lang="en-GB" b="1" dirty="0" smtClean="0">
                <a:solidFill>
                  <a:schemeClr val="accent4">
                    <a:lumMod val="75000"/>
                  </a:schemeClr>
                </a:solidFill>
              </a:rPr>
              <a:t> 2</a:t>
            </a:r>
            <a:endParaRPr lang="en-GB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340268" y="2730110"/>
            <a:ext cx="95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err="1" smtClean="0">
                <a:solidFill>
                  <a:schemeClr val="accent4">
                    <a:lumMod val="75000"/>
                  </a:schemeClr>
                </a:solidFill>
              </a:rPr>
              <a:t>Contig</a:t>
            </a:r>
            <a:r>
              <a:rPr lang="en-GB" b="1" dirty="0" smtClean="0">
                <a:solidFill>
                  <a:schemeClr val="accent4">
                    <a:lumMod val="75000"/>
                  </a:schemeClr>
                </a:solidFill>
              </a:rPr>
              <a:t> 3</a:t>
            </a:r>
            <a:endParaRPr lang="en-GB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65" name="Straight Connector 64"/>
          <p:cNvCxnSpPr/>
          <p:nvPr/>
        </p:nvCxnSpPr>
        <p:spPr>
          <a:xfrm>
            <a:off x="423560" y="4631327"/>
            <a:ext cx="3279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4514603" y="4631327"/>
            <a:ext cx="3279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8401585" y="4631327"/>
            <a:ext cx="32940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V="1">
            <a:off x="3703134" y="4631327"/>
            <a:ext cx="811469" cy="1"/>
          </a:xfrm>
          <a:prstGeom prst="line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7794203" y="4631327"/>
            <a:ext cx="654985" cy="1"/>
          </a:xfrm>
          <a:prstGeom prst="line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423560" y="4346324"/>
            <a:ext cx="3279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rgbClr val="00B050"/>
                </a:solidFill>
              </a:rPr>
              <a:t>Consensus 1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520575" y="4343143"/>
            <a:ext cx="3279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rgbClr val="00B050"/>
                </a:solidFill>
              </a:rPr>
              <a:t>Consensus 2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393359" y="4343154"/>
            <a:ext cx="3279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rgbClr val="00B050"/>
                </a:solidFill>
              </a:rPr>
              <a:t>Consensus 3</a:t>
            </a:r>
            <a:endParaRPr lang="en-GB" b="1" dirty="0">
              <a:solidFill>
                <a:srgbClr val="00B050"/>
              </a:solidFill>
            </a:endParaRPr>
          </a:p>
        </p:txBody>
      </p:sp>
      <p:cxnSp>
        <p:nvCxnSpPr>
          <p:cNvPr id="101" name="Straight Connector 100"/>
          <p:cNvCxnSpPr/>
          <p:nvPr/>
        </p:nvCxnSpPr>
        <p:spPr>
          <a:xfrm flipV="1">
            <a:off x="3709106" y="3623133"/>
            <a:ext cx="1581249" cy="2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V="1">
            <a:off x="7099365" y="3790983"/>
            <a:ext cx="1581249" cy="2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78032" y="2295464"/>
            <a:ext cx="11368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Scaffold</a:t>
            </a:r>
            <a:endParaRPr lang="en-GB" sz="28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07" name="Straight Arrow Connector 106"/>
          <p:cNvCxnSpPr>
            <a:stCxn id="78" idx="2"/>
          </p:cNvCxnSpPr>
          <p:nvPr/>
        </p:nvCxnSpPr>
        <p:spPr>
          <a:xfrm>
            <a:off x="4106235" y="2274694"/>
            <a:ext cx="2633" cy="1348439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H="1">
            <a:off x="6768850" y="2271121"/>
            <a:ext cx="1019285" cy="1520638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8241475" y="2271121"/>
            <a:ext cx="719154" cy="1504413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 flipV="1">
            <a:off x="4261269" y="4631329"/>
            <a:ext cx="1300236" cy="617535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 flipV="1">
            <a:off x="6424466" y="4631329"/>
            <a:ext cx="1697229" cy="617535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7305160" y="1905362"/>
            <a:ext cx="141493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Paired Reads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650964" y="1905362"/>
            <a:ext cx="291054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err="1" smtClean="0">
                <a:solidFill>
                  <a:schemeClr val="accent2">
                    <a:lumMod val="75000"/>
                  </a:schemeClr>
                </a:solidFill>
              </a:rPr>
              <a:t>Unsequenced</a:t>
            </a:r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 Template DNA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366534" y="5264012"/>
            <a:ext cx="332296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Implied Target Sequence Regions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899500" y="6001886"/>
            <a:ext cx="1039300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Reads </a:t>
            </a:r>
            <a:r>
              <a:rPr lang="en-GB" sz="2400" dirty="0" smtClean="0"/>
              <a:t>that assemble in separate </a:t>
            </a:r>
            <a:r>
              <a:rPr lang="en-GB" sz="2400" b="1" dirty="0" err="1" smtClean="0"/>
              <a:t>Contigs</a:t>
            </a:r>
            <a:r>
              <a:rPr lang="en-GB" sz="2400" dirty="0" smtClean="0"/>
              <a:t> indicate </a:t>
            </a:r>
            <a:r>
              <a:rPr lang="en-GB" sz="2400" b="1" dirty="0" smtClean="0"/>
              <a:t>Order</a:t>
            </a:r>
            <a:r>
              <a:rPr lang="en-GB" sz="2400" dirty="0" smtClean="0"/>
              <a:t> and </a:t>
            </a:r>
            <a:r>
              <a:rPr lang="en-GB" sz="2400" b="1" dirty="0" smtClean="0"/>
              <a:t>Orientation</a:t>
            </a:r>
            <a:r>
              <a:rPr lang="en-GB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828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25"/>
    </mc:Choice>
    <mc:Fallback xmlns="">
      <p:transition spd="slow" advTm="18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8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9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8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3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6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0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3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2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2000"/>
                            </p:stCondLst>
                            <p:childTnLst>
                              <p:par>
                                <p:cTn id="18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2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5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40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0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1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6000"/>
                            </p:stCondLst>
                            <p:childTnLst>
                              <p:par>
                                <p:cTn id="2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8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7000"/>
                            </p:stCondLst>
                            <p:childTnLst>
                              <p:par>
                                <p:cTn id="2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2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4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7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9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9000"/>
                            </p:stCondLst>
                            <p:childTnLst>
                              <p:par>
                                <p:cTn id="2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7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0" dur="2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2000"/>
                            </p:stCondLst>
                            <p:childTnLst>
                              <p:par>
                                <p:cTn id="242" presetID="22" presetClass="entr" presetSubtype="8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15500"/>
                            </p:stCondLst>
                            <p:childTnLst>
                              <p:par>
                                <p:cTn id="2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62" grpId="0" animBg="1"/>
      <p:bldP spid="60" grpId="0" animBg="1"/>
      <p:bldP spid="58" grpId="0" animBg="1"/>
      <p:bldP spid="4" grpId="0" animBg="1"/>
      <p:bldP spid="59" grpId="0"/>
      <p:bldP spid="61" grpId="0"/>
      <p:bldP spid="63" grpId="0"/>
      <p:bldP spid="98" grpId="0"/>
      <p:bldP spid="99" grpId="0"/>
      <p:bldP spid="100" grpId="0"/>
      <p:bldP spid="105" grpId="0"/>
      <p:bldP spid="77" grpId="0" animBg="1"/>
      <p:bldP spid="78" grpId="0" animBg="1"/>
      <p:bldP spid="79" grpId="0" animBg="1"/>
      <p:bldP spid="8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8368014" y="2564283"/>
            <a:ext cx="1775367" cy="1423819"/>
          </a:xfrm>
          <a:prstGeom prst="rect">
            <a:avLst/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09989" y="2566258"/>
            <a:ext cx="1775367" cy="1423819"/>
          </a:xfrm>
          <a:prstGeom prst="rect">
            <a:avLst/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extBox 1">
            <a:hlinkClick r:id="rId3"/>
            <a:extLst>
              <a:ext uri="{FF2B5EF4-FFF2-40B4-BE49-F238E27FC236}">
                <a16:creationId xmlns="" xmlns:a16="http://schemas.microsoft.com/office/drawing/2014/main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84860" y="985018"/>
            <a:ext cx="822228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With a </a:t>
            </a:r>
            <a:r>
              <a:rPr lang="en-GB" sz="2400" b="1" dirty="0" smtClean="0"/>
              <a:t>Reference Sequence </a:t>
            </a:r>
            <a:r>
              <a:rPr lang="en-GB" sz="2400" dirty="0" smtClean="0"/>
              <a:t>(“</a:t>
            </a:r>
            <a:r>
              <a:rPr lang="en-GB" sz="2400" b="1" dirty="0" smtClean="0"/>
              <a:t>Resequencing</a:t>
            </a:r>
            <a:r>
              <a:rPr lang="en-GB" sz="2400" dirty="0" smtClean="0"/>
              <a:t>” or “</a:t>
            </a:r>
            <a:r>
              <a:rPr lang="en-GB" sz="2400" b="1" dirty="0" smtClean="0"/>
              <a:t>Mapping</a:t>
            </a:r>
            <a:r>
              <a:rPr lang="en-GB" sz="2400" dirty="0" smtClean="0"/>
              <a:t>”),</a:t>
            </a:r>
          </a:p>
          <a:p>
            <a:pPr algn="ctr"/>
            <a:r>
              <a:rPr lang="en-GB" sz="2400" b="1" dirty="0" smtClean="0"/>
              <a:t>Paired Reads</a:t>
            </a:r>
            <a:r>
              <a:rPr lang="en-GB" sz="2400" dirty="0" smtClean="0"/>
              <a:t> have a number of uses, including: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23560" y="3990077"/>
            <a:ext cx="11190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23560" y="3883199"/>
            <a:ext cx="11190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rgbClr val="0070C0"/>
                </a:solidFill>
              </a:rPr>
              <a:t>Reference Sequence</a:t>
            </a:r>
            <a:endParaRPr lang="en-GB" sz="2800" b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809989" y="2566259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8334208" y="2578134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585356" y="2566258"/>
            <a:ext cx="2748852" cy="2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35527" y="4956886"/>
            <a:ext cx="11720946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Assessing the accuracy of an assembly from the predictable assembly of the </a:t>
            </a:r>
            <a:r>
              <a:rPr lang="en-GB" sz="2400" b="1" dirty="0" smtClean="0"/>
              <a:t>Paired Reads</a:t>
            </a:r>
            <a:r>
              <a:rPr lang="en-GB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239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12"/>
    </mc:Choice>
    <mc:Fallback xmlns="">
      <p:transition spd="slow" advTm="31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3" grpId="0" animBg="1"/>
      <p:bldP spid="3" grpId="0" animBg="1"/>
      <p:bldP spid="6" grpId="0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779364" y="2566258"/>
            <a:ext cx="1775367" cy="1423819"/>
          </a:xfrm>
          <a:prstGeom prst="rect">
            <a:avLst/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081558" y="2256302"/>
            <a:ext cx="156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nsertion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Parallelogram 15"/>
          <p:cNvSpPr/>
          <p:nvPr/>
        </p:nvSpPr>
        <p:spPr>
          <a:xfrm rot="10800000">
            <a:off x="6337386" y="2578131"/>
            <a:ext cx="3364807" cy="1409968"/>
          </a:xfrm>
          <a:prstGeom prst="parallelogram">
            <a:avLst>
              <a:gd name="adj" fmla="val 110713"/>
            </a:avLst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hlinkClick r:id="rId3"/>
            <a:extLst>
              <a:ext uri="{FF2B5EF4-FFF2-40B4-BE49-F238E27FC236}">
                <a16:creationId xmlns="" xmlns:a16="http://schemas.microsoft.com/office/drawing/2014/main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84860" y="985018"/>
            <a:ext cx="822228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With a </a:t>
            </a:r>
            <a:r>
              <a:rPr lang="en-GB" sz="2400" b="1" dirty="0" smtClean="0"/>
              <a:t>Reference Sequence </a:t>
            </a:r>
            <a:r>
              <a:rPr lang="en-GB" sz="2400" dirty="0" smtClean="0"/>
              <a:t>(“</a:t>
            </a:r>
            <a:r>
              <a:rPr lang="en-GB" sz="2400" b="1" dirty="0" smtClean="0"/>
              <a:t>Resequencing</a:t>
            </a:r>
            <a:r>
              <a:rPr lang="en-GB" sz="2400" dirty="0" smtClean="0"/>
              <a:t>” or “</a:t>
            </a:r>
            <a:r>
              <a:rPr lang="en-GB" sz="2400" b="1" dirty="0" smtClean="0"/>
              <a:t>Mapping</a:t>
            </a:r>
            <a:r>
              <a:rPr lang="en-GB" sz="2400" dirty="0" smtClean="0"/>
              <a:t>”),</a:t>
            </a:r>
          </a:p>
          <a:p>
            <a:pPr algn="ctr"/>
            <a:r>
              <a:rPr lang="en-GB" sz="2400" b="1" dirty="0" smtClean="0"/>
              <a:t>Paired Reads</a:t>
            </a:r>
            <a:r>
              <a:rPr lang="en-GB" sz="2400" dirty="0" smtClean="0"/>
              <a:t> have a number of uses, including: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23560" y="3990077"/>
            <a:ext cx="11190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23560" y="3883199"/>
            <a:ext cx="11190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rgbClr val="0070C0"/>
                </a:solidFill>
              </a:rPr>
              <a:t>Reference Sequence</a:t>
            </a:r>
            <a:endParaRPr lang="en-GB" sz="2800" b="1" dirty="0">
              <a:solidFill>
                <a:srgbClr val="0070C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43049" y="4956886"/>
            <a:ext cx="10105902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Detection of </a:t>
            </a:r>
            <a:r>
              <a:rPr lang="en-GB" sz="2400" b="1" dirty="0" smtClean="0"/>
              <a:t>Insertions</a:t>
            </a:r>
            <a:r>
              <a:rPr lang="en-GB" sz="2400" dirty="0" smtClean="0"/>
              <a:t> (assuming the </a:t>
            </a:r>
            <a:r>
              <a:rPr lang="en-GB" sz="2400" b="1" dirty="0" smtClean="0"/>
              <a:t>Template</a:t>
            </a:r>
            <a:r>
              <a:rPr lang="en-GB" sz="2400" dirty="0" smtClean="0"/>
              <a:t> size is fairly accurately known).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779364" y="2566258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882958" y="2566258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554731" y="2566258"/>
            <a:ext cx="1526826" cy="2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648258" y="2566258"/>
            <a:ext cx="1234700" cy="11879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068883" y="2566258"/>
            <a:ext cx="1579375" cy="23751"/>
          </a:xfrm>
          <a:prstGeom prst="line">
            <a:avLst/>
          </a:prstGeom>
          <a:ln w="50800" cmpd="sng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05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66"/>
    </mc:Choice>
    <mc:Fallback xmlns="">
      <p:transition spd="slow" advTm="9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6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79364" y="2566258"/>
            <a:ext cx="1775367" cy="1423819"/>
          </a:xfrm>
          <a:prstGeom prst="rect">
            <a:avLst/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Parallelogram 30"/>
          <p:cNvSpPr/>
          <p:nvPr/>
        </p:nvSpPr>
        <p:spPr>
          <a:xfrm flipH="1">
            <a:off x="7882957" y="2578131"/>
            <a:ext cx="3366000" cy="1409968"/>
          </a:xfrm>
          <a:prstGeom prst="parallelogram">
            <a:avLst>
              <a:gd name="adj" fmla="val 110713"/>
            </a:avLst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hlinkClick r:id="rId3"/>
            <a:extLst>
              <a:ext uri="{FF2B5EF4-FFF2-40B4-BE49-F238E27FC236}">
                <a16:creationId xmlns="" xmlns:a16="http://schemas.microsoft.com/office/drawing/2014/main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84860" y="985018"/>
            <a:ext cx="822228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With a </a:t>
            </a:r>
            <a:r>
              <a:rPr lang="en-GB" sz="2400" b="1" dirty="0" smtClean="0"/>
              <a:t>Reference Sequence </a:t>
            </a:r>
            <a:r>
              <a:rPr lang="en-GB" sz="2400" dirty="0" smtClean="0"/>
              <a:t>(“</a:t>
            </a:r>
            <a:r>
              <a:rPr lang="en-GB" sz="2400" b="1" dirty="0" smtClean="0"/>
              <a:t>Resequencing</a:t>
            </a:r>
            <a:r>
              <a:rPr lang="en-GB" sz="2400" dirty="0" smtClean="0"/>
              <a:t>” or “</a:t>
            </a:r>
            <a:r>
              <a:rPr lang="en-GB" sz="2400" b="1" dirty="0" smtClean="0"/>
              <a:t>Mapping</a:t>
            </a:r>
            <a:r>
              <a:rPr lang="en-GB" sz="2400" dirty="0" smtClean="0"/>
              <a:t>”),</a:t>
            </a:r>
          </a:p>
          <a:p>
            <a:pPr algn="ctr"/>
            <a:r>
              <a:rPr lang="en-GB" sz="2400" b="1" dirty="0" smtClean="0"/>
              <a:t>Paired Reads</a:t>
            </a:r>
            <a:r>
              <a:rPr lang="en-GB" sz="2400" dirty="0" smtClean="0"/>
              <a:t> have a number of uses, including: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23560" y="3990077"/>
            <a:ext cx="11190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23560" y="3883199"/>
            <a:ext cx="11190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rgbClr val="0070C0"/>
                </a:solidFill>
              </a:rPr>
              <a:t>Reference Sequence</a:t>
            </a:r>
            <a:endParaRPr lang="en-GB" sz="2800" b="1" dirty="0">
              <a:solidFill>
                <a:srgbClr val="0070C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43049" y="4956886"/>
            <a:ext cx="10105902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Detection of </a:t>
            </a:r>
            <a:r>
              <a:rPr lang="en-GB" sz="2400" b="1" dirty="0" smtClean="0"/>
              <a:t>Deletions </a:t>
            </a:r>
            <a:r>
              <a:rPr lang="en-GB" sz="2400" dirty="0" smtClean="0"/>
              <a:t>(assuming the </a:t>
            </a:r>
            <a:r>
              <a:rPr lang="en-GB" sz="2400" b="1" dirty="0" smtClean="0"/>
              <a:t>Template</a:t>
            </a:r>
            <a:r>
              <a:rPr lang="en-GB" sz="2400" dirty="0" smtClean="0"/>
              <a:t> size is fairly accurately known).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1779364" y="2566259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7882958" y="2566259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554731" y="2566259"/>
            <a:ext cx="2310177" cy="5358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5864908" y="2566259"/>
            <a:ext cx="2018050" cy="11878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031042" y="3918802"/>
            <a:ext cx="156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Deletion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Isosceles Triangle 12"/>
          <p:cNvSpPr/>
          <p:nvPr/>
        </p:nvSpPr>
        <p:spPr>
          <a:xfrm>
            <a:off x="4968583" y="2566743"/>
            <a:ext cx="1691618" cy="1399582"/>
          </a:xfrm>
          <a:prstGeom prst="triangle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26000">
                <a:schemeClr val="accent1">
                  <a:lumMod val="60000"/>
                  <a:lumOff val="40000"/>
                </a:schemeClr>
              </a:gs>
              <a:gs pos="76000">
                <a:schemeClr val="tx2">
                  <a:lumMod val="75000"/>
                </a:schemeClr>
              </a:gs>
            </a:gsLst>
            <a:lin ang="162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53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7"/>
    </mc:Choice>
    <mc:Fallback xmlns="">
      <p:transition spd="slow" advTm="10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1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1" grpId="0" animBg="1"/>
      <p:bldP spid="38" grpId="0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3750702" y="2950229"/>
            <a:ext cx="899999" cy="610370"/>
          </a:xfrm>
          <a:prstGeom prst="rect">
            <a:avLst/>
          </a:prstGeom>
          <a:pattFill prst="lt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807240" y="2928049"/>
            <a:ext cx="899999" cy="610370"/>
          </a:xfrm>
          <a:prstGeom prst="rect">
            <a:avLst/>
          </a:prstGeom>
          <a:pattFill prst="lt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393302" y="2952204"/>
            <a:ext cx="899999" cy="610370"/>
          </a:xfrm>
          <a:prstGeom prst="rect">
            <a:avLst/>
          </a:prstGeom>
          <a:pattFill prst="lt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23560" y="3538827"/>
            <a:ext cx="11190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82046" y="2928454"/>
            <a:ext cx="899999" cy="610370"/>
          </a:xfrm>
          <a:prstGeom prst="rect">
            <a:avLst/>
          </a:prstGeom>
          <a:pattFill prst="lt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extBox 1">
            <a:hlinkClick r:id="rId4"/>
            <a:extLst>
              <a:ext uri="{FF2B5EF4-FFF2-40B4-BE49-F238E27FC236}">
                <a16:creationId xmlns="" xmlns:a16="http://schemas.microsoft.com/office/drawing/2014/main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84860" y="985018"/>
            <a:ext cx="822228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With a </a:t>
            </a:r>
            <a:r>
              <a:rPr lang="en-GB" sz="2400" b="1" dirty="0" smtClean="0"/>
              <a:t>Reference Sequence </a:t>
            </a:r>
            <a:r>
              <a:rPr lang="en-GB" sz="2400" dirty="0" smtClean="0"/>
              <a:t>(“</a:t>
            </a:r>
            <a:r>
              <a:rPr lang="en-GB" sz="2400" b="1" dirty="0" smtClean="0"/>
              <a:t>Resequencing</a:t>
            </a:r>
            <a:r>
              <a:rPr lang="en-GB" sz="2400" dirty="0" smtClean="0"/>
              <a:t>” or “</a:t>
            </a:r>
            <a:r>
              <a:rPr lang="en-GB" sz="2400" b="1" dirty="0" smtClean="0"/>
              <a:t>Mapping</a:t>
            </a:r>
            <a:r>
              <a:rPr lang="en-GB" sz="2400" dirty="0" smtClean="0"/>
              <a:t>”),</a:t>
            </a:r>
          </a:p>
          <a:p>
            <a:pPr algn="ctr"/>
            <a:r>
              <a:rPr lang="en-GB" sz="2400" b="1" dirty="0" smtClean="0"/>
              <a:t>Paired Reads</a:t>
            </a:r>
            <a:r>
              <a:rPr lang="en-GB" sz="2400" dirty="0" smtClean="0"/>
              <a:t> have a number of uses, including: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282045" y="2946269"/>
            <a:ext cx="90000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182045" y="2945479"/>
            <a:ext cx="568657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756559" y="4553136"/>
            <a:ext cx="8678883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Resolving ambiguous assembly issues caused by repeat regions.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1050972" y="3526949"/>
            <a:ext cx="2462146" cy="11876"/>
          </a:xfrm>
          <a:prstGeom prst="line">
            <a:avLst/>
          </a:prstGeom>
          <a:ln w="50800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5613052" y="3526952"/>
            <a:ext cx="2462146" cy="11876"/>
          </a:xfrm>
          <a:prstGeom prst="line">
            <a:avLst/>
          </a:prstGeom>
          <a:ln w="50800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8941977" y="3526950"/>
            <a:ext cx="2462146" cy="11876"/>
          </a:xfrm>
          <a:prstGeom prst="line">
            <a:avLst/>
          </a:prstGeom>
          <a:ln w="50800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9393301" y="2945479"/>
            <a:ext cx="90000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815618" y="2946269"/>
            <a:ext cx="90000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3750701" y="2943504"/>
            <a:ext cx="90000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56559" y="5352725"/>
            <a:ext cx="8678883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A single read might match several similar repeat regions.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71949" y="6152313"/>
            <a:ext cx="10848103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If paired with a read outside the repeat, the correct match might be ascertained.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61914" y="3479479"/>
            <a:ext cx="102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Repeat 1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543689" y="3477504"/>
            <a:ext cx="102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Repeat 2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866714" y="3475529"/>
            <a:ext cx="102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Repeat 3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1550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05"/>
    </mc:Choice>
    <mc:Fallback xmlns="">
      <p:transition spd="slow" advTm="21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6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7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000"/>
                            </p:stCondLst>
                            <p:childTnLst>
                              <p:par>
                                <p:cTn id="8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0"/>
                            </p:stCondLst>
                            <p:childTnLst>
                              <p:par>
                                <p:cTn id="9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1" grpId="0" animBg="1"/>
      <p:bldP spid="21" grpId="1" animBg="1"/>
      <p:bldP spid="20" grpId="0" animBg="1"/>
      <p:bldP spid="20" grpId="1" animBg="1"/>
      <p:bldP spid="13" grpId="0" animBg="1"/>
      <p:bldP spid="15" grpId="0" animBg="1"/>
      <p:bldP spid="15" grpId="1" animBg="1"/>
      <p:bldP spid="25" grpId="0" animBg="1"/>
      <p:bldP spid="25" grpId="1" animBg="1"/>
      <p:bldP spid="26" grpId="0" animBg="1"/>
      <p:bldP spid="27" grpId="0"/>
      <p:bldP spid="28" grpId="0"/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hlinkClick r:id="rId4"/>
            <a:extLst>
              <a:ext uri="{FF2B5EF4-FFF2-40B4-BE49-F238E27FC236}">
                <a16:creationId xmlns="" xmlns:a16="http://schemas.microsoft.com/office/drawing/2014/main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52728" y="844621"/>
            <a:ext cx="7486545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fall into two main categories.</a:t>
            </a: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4566000" y="1816906"/>
            <a:ext cx="3060000" cy="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4566000" y="1816905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6726000" y="1816910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596000" y="4011831"/>
            <a:ext cx="9000000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9072878" y="4009850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2086531" y="4007873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52728" y="2184521"/>
            <a:ext cx="7486545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Paired End Sequencing</a:t>
            </a:r>
            <a:r>
              <a:rPr lang="en-GB" sz="2400" dirty="0" smtClean="0"/>
              <a:t>:</a:t>
            </a:r>
          </a:p>
          <a:p>
            <a:r>
              <a:rPr lang="en-GB" sz="2400" dirty="0"/>
              <a:t>	</a:t>
            </a:r>
            <a:r>
              <a:rPr lang="en-GB" sz="2400" dirty="0" smtClean="0"/>
              <a:t>Short template (</a:t>
            </a:r>
            <a:r>
              <a:rPr lang="en-GB" sz="2400" b="1" dirty="0" smtClean="0"/>
              <a:t>~800 </a:t>
            </a:r>
            <a:r>
              <a:rPr lang="en-GB" sz="2400" b="1" dirty="0" err="1" smtClean="0"/>
              <a:t>bp</a:t>
            </a:r>
            <a:r>
              <a:rPr lang="en-GB" sz="2400" dirty="0" smtClean="0"/>
              <a:t>)</a:t>
            </a:r>
          </a:p>
          <a:p>
            <a:r>
              <a:rPr lang="en-GB" sz="2400" b="1" dirty="0"/>
              <a:t>	</a:t>
            </a:r>
            <a:r>
              <a:rPr lang="en-GB" sz="2400" dirty="0" smtClean="0"/>
              <a:t>Reads point inwards from the ends of the template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8364" y="4391296"/>
            <a:ext cx="8315272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Mate Pair Sequencing</a:t>
            </a:r>
            <a:r>
              <a:rPr lang="en-GB" sz="2400" dirty="0" smtClean="0"/>
              <a:t>:</a:t>
            </a:r>
          </a:p>
          <a:p>
            <a:r>
              <a:rPr lang="en-GB" sz="2400" dirty="0"/>
              <a:t>	</a:t>
            </a:r>
            <a:r>
              <a:rPr lang="en-GB" sz="2400" dirty="0" smtClean="0"/>
              <a:t>Longer template (</a:t>
            </a:r>
            <a:r>
              <a:rPr lang="en-GB" sz="2400" b="1" dirty="0" smtClean="0"/>
              <a:t>2,000 – 2,500 </a:t>
            </a:r>
            <a:r>
              <a:rPr lang="en-GB" sz="2400" b="1" dirty="0" err="1" smtClean="0"/>
              <a:t>bp</a:t>
            </a:r>
            <a:r>
              <a:rPr lang="en-GB" sz="2400" dirty="0" smtClean="0"/>
              <a:t>)</a:t>
            </a:r>
          </a:p>
          <a:p>
            <a:r>
              <a:rPr lang="en-GB" sz="2400" b="1" dirty="0"/>
              <a:t>	</a:t>
            </a:r>
            <a:r>
              <a:rPr lang="en-GB" sz="2400" dirty="0" smtClean="0"/>
              <a:t>Reads point outwards from near the ends of the template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3652" y="5886117"/>
            <a:ext cx="11744697" cy="89255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For further details, try the </a:t>
            </a:r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hlinkClick r:id="rId5"/>
              </a:rPr>
              <a:t>URL</a:t>
            </a:r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</a:p>
          <a:p>
            <a:pPr algn="ctr"/>
            <a:r>
              <a:rPr lang="en-GB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https://era7bioinformatics.com/en/page.cfm?id=1626&amp;title=paired-end-and-mate-pair-sequencing:-what-is-it-and-how-is-it-done?</a:t>
            </a:r>
            <a:endParaRPr lang="en-GB" sz="16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59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58"/>
    </mc:Choice>
    <mc:Fallback xmlns="">
      <p:transition spd="slow" advTm="65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31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50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1" grpId="1" animBg="1"/>
      <p:bldP spid="12" grpId="0" animBg="1"/>
      <p:bldP spid="12" grpId="1" animBg="1"/>
      <p:bldP spid="1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|7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16|23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12064</TotalTime>
  <Words>826</Words>
  <Application>Microsoft Office PowerPoint</Application>
  <PresentationFormat>Custom</PresentationFormat>
  <Paragraphs>123</Paragraphs>
  <Slides>10</Slides>
  <Notes>9</Notes>
  <HiddenSlides>1</HiddenSlides>
  <MMClips>2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dpjudge</dc:creator>
  <cp:lastModifiedBy>dpjudge</cp:lastModifiedBy>
  <cp:revision>398</cp:revision>
  <dcterms:created xsi:type="dcterms:W3CDTF">2017-11-18T14:47:33Z</dcterms:created>
  <dcterms:modified xsi:type="dcterms:W3CDTF">2018-06-29T14:16:15Z</dcterms:modified>
</cp:coreProperties>
</file>